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79" r:id="rId2"/>
  </p:sldMasterIdLst>
  <p:sldIdLst>
    <p:sldId id="256" r:id="rId3"/>
    <p:sldId id="258" r:id="rId4"/>
    <p:sldId id="259" r:id="rId5"/>
    <p:sldId id="260" r:id="rId6"/>
    <p:sldId id="268" r:id="rId7"/>
    <p:sldId id="263" r:id="rId8"/>
    <p:sldId id="264" r:id="rId9"/>
    <p:sldId id="265" r:id="rId10"/>
    <p:sldId id="266" r:id="rId11"/>
    <p:sldId id="262" r:id="rId12"/>
    <p:sldId id="267" r:id="rId13"/>
    <p:sldId id="261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78" autoAdjust="0"/>
    <p:restoredTop sz="94660"/>
  </p:normalViewPr>
  <p:slideViewPr>
    <p:cSldViewPr snapToGrid="0">
      <p:cViewPr varScale="1">
        <p:scale>
          <a:sx n="97" d="100"/>
          <a:sy n="97" d="100"/>
        </p:scale>
        <p:origin x="-704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451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6689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17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81021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49074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9715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4790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56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33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7625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250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4936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865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71162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5247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838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3989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4360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5936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7022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5092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38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44940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45907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309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3616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261571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166547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1172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831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4168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150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60977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50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203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936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44849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  <p:sldLayoutId id="2147483776" r:id="rId32"/>
    <p:sldLayoutId id="2147483777" r:id="rId33"/>
    <p:sldLayoutId id="2147483778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5368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50F5D-F6FC-4D68-85F1-726A718E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6591" y="2600133"/>
            <a:ext cx="11290851" cy="1645296"/>
          </a:xfrm>
        </p:spPr>
        <p:txBody>
          <a:bodyPr/>
          <a:lstStyle/>
          <a:p>
            <a:r>
              <a:rPr lang="en-US" altLang="zh-TW" dirty="0"/>
              <a:t>Computer Vision Final Project-</a:t>
            </a:r>
            <a:br>
              <a:rPr lang="en-US" altLang="zh-TW" dirty="0"/>
            </a:br>
            <a:r>
              <a:rPr lang="en-US" altLang="zh-TW" dirty="0"/>
              <a:t>Captcha Recognition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35C365D-0B68-4635-962D-F1E30547E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Group : 11</a:t>
            </a:r>
          </a:p>
          <a:p>
            <a:r>
              <a:rPr lang="en-US" altLang="zh-TW" dirty="0"/>
              <a:t>109502561	</a:t>
            </a:r>
            <a:r>
              <a:rPr lang="zh-TW" altLang="en-US" dirty="0"/>
              <a:t>顏紹同</a:t>
            </a:r>
          </a:p>
        </p:txBody>
      </p:sp>
    </p:spTree>
    <p:extLst>
      <p:ext uri="{BB962C8B-B14F-4D97-AF65-F5344CB8AC3E}">
        <p14:creationId xmlns:p14="http://schemas.microsoft.com/office/powerpoint/2010/main" val="224483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 Result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Result when use </a:t>
            </a:r>
            <a:r>
              <a:rPr lang="en-US" altLang="zh-TW" b="1" dirty="0"/>
              <a:t>sigmoid</a:t>
            </a:r>
            <a:r>
              <a:rPr lang="en-US" altLang="zh-TW" dirty="0"/>
              <a:t> as output layer: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D4D6E2-58A3-4C7D-B5D4-50734D928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2981755"/>
            <a:ext cx="5134692" cy="35723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49443A-E3DD-4897-872B-2BAB81DFA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25" y="2981755"/>
            <a:ext cx="494349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8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 Result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Result when use </a:t>
            </a:r>
            <a:r>
              <a:rPr lang="en-US" altLang="zh-TW" b="1" dirty="0" err="1"/>
              <a:t>softmax</a:t>
            </a:r>
            <a:r>
              <a:rPr lang="en-US" altLang="zh-TW" dirty="0"/>
              <a:t> as output layer: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BD054D-D59B-4616-AEA4-09F07594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2993321"/>
            <a:ext cx="5001323" cy="35819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4E9E53-FEC3-4ADF-B0F7-562EF4AF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56" y="2993321"/>
            <a:ext cx="506541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 Demo Time!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39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Motivation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CAPTCHA (Completely Automated Public Turing test to tell Computers and Humans Apart) is used by websites to differentiate between real users and bots.</a:t>
            </a:r>
          </a:p>
          <a:p>
            <a:endParaRPr lang="en-US" altLang="zh-TW" dirty="0"/>
          </a:p>
          <a:p>
            <a:r>
              <a:rPr lang="en-US" altLang="zh-TW" dirty="0"/>
              <a:t>These challenges are omnipresent on the dark web to protect platforms from the constant DDoS attacks that competing platforms launch against each other.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92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Goal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2" y="2212367"/>
            <a:ext cx="8529481" cy="3681200"/>
          </a:xfrm>
        </p:spPr>
        <p:txBody>
          <a:bodyPr/>
          <a:lstStyle/>
          <a:p>
            <a:r>
              <a:rPr lang="en-US" altLang="zh-TW" dirty="0"/>
              <a:t>Recognize input captcha image and output its’ correct code</a:t>
            </a:r>
          </a:p>
          <a:p>
            <a:endParaRPr lang="en-US" altLang="zh-TW" dirty="0"/>
          </a:p>
          <a:p>
            <a:r>
              <a:rPr lang="en-US" altLang="zh-TW" dirty="0"/>
              <a:t>Can further use on dark web crawler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09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Dataset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Dataset from Kaggle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6CB4E1-BE79-4728-8EC1-33C6F267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8037"/>
            <a:ext cx="10317015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3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Dataset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 preprocessing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475C5D6-19F0-8C16-5102-024CDB43F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533" y="1980372"/>
            <a:ext cx="7772400" cy="46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5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9BCCC-7050-4C67-A8CC-E91E0BD2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Model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E27AF8-10E1-4336-A559-A66DBB7A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2212367"/>
            <a:ext cx="10786906" cy="3681200"/>
          </a:xfrm>
        </p:spPr>
        <p:txBody>
          <a:bodyPr/>
          <a:lstStyle/>
          <a:p>
            <a:pPr marL="776662" indent="-457200">
              <a:buFont typeface="+mj-lt"/>
              <a:buAutoNum type="arabicPeriod"/>
            </a:pPr>
            <a:r>
              <a:rPr lang="en-US" altLang="zh-TW" dirty="0"/>
              <a:t>Use </a:t>
            </a:r>
            <a:r>
              <a:rPr lang="en-US" altLang="zh-TW" dirty="0" err="1"/>
              <a:t>ReLU</a:t>
            </a:r>
            <a:r>
              <a:rPr lang="en-US" altLang="zh-TW" dirty="0"/>
              <a:t> as activation function:</a:t>
            </a:r>
          </a:p>
          <a:p>
            <a:pPr marL="1253047" lvl="1" indent="-324000">
              <a:buFont typeface="+mj-lt"/>
              <a:buAutoNum type="arabicParenR"/>
            </a:pPr>
            <a:r>
              <a:rPr lang="en-US" altLang="zh-TW" dirty="0"/>
              <a:t>calculation fast</a:t>
            </a:r>
          </a:p>
          <a:p>
            <a:pPr marL="1253047" lvl="1" indent="-324000">
              <a:buFont typeface="+mj-lt"/>
              <a:buAutoNum type="arabicParenR"/>
            </a:pPr>
            <a:r>
              <a:rPr lang="en-US" altLang="zh-TW" dirty="0"/>
              <a:t>accelerate the convergence speed</a:t>
            </a:r>
          </a:p>
          <a:p>
            <a:pPr marL="1253047" lvl="1" indent="-324000">
              <a:buFont typeface="+mj-lt"/>
              <a:buAutoNum type="arabicParenR"/>
            </a:pPr>
            <a:r>
              <a:rPr lang="en-US" altLang="zh-TW" dirty="0"/>
              <a:t>the problem of gradient disappearance is 	solved in the X&gt;0 interval.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566FE-F481-4EF5-827C-22F1EBB8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89" y="177007"/>
            <a:ext cx="5124450" cy="20859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727AA7-7D20-4881-A9D5-1BA0B1A3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33" y="4298342"/>
            <a:ext cx="8417735" cy="25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84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9BCCC-7050-4C67-A8CC-E91E0BD2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Model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E27AF8-10E1-4336-A559-A66DBB7A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2" y="2212367"/>
            <a:ext cx="10407267" cy="3681200"/>
          </a:xfrm>
        </p:spPr>
        <p:txBody>
          <a:bodyPr/>
          <a:lstStyle/>
          <a:p>
            <a:pPr marL="643462" indent="-457200">
              <a:buFont typeface="+mj-lt"/>
              <a:buAutoNum type="arabicPeriod" startAt="2"/>
            </a:pPr>
            <a:r>
              <a:rPr lang="en-US" altLang="zh-TW" dirty="0"/>
              <a:t>Use  </a:t>
            </a:r>
            <a:r>
              <a:rPr lang="en-US" altLang="zh-TW" b="1" dirty="0"/>
              <a:t>tf.keras.layers.Dropout</a:t>
            </a:r>
            <a:r>
              <a:rPr lang="en-US" altLang="zh-TW" dirty="0"/>
              <a:t>, which helps prevent overfitting</a:t>
            </a:r>
          </a:p>
          <a:p>
            <a:pPr marL="643462" indent="-457200">
              <a:buFont typeface="+mj-lt"/>
              <a:buAutoNum type="arabicPeriod" startAt="2"/>
            </a:pPr>
            <a:endParaRPr lang="en-US" altLang="zh-TW" dirty="0"/>
          </a:p>
          <a:p>
            <a:pPr marL="643462" indent="-457200">
              <a:buFont typeface="+mj-lt"/>
              <a:buAutoNum type="arabicPeriod" startAt="2"/>
            </a:pPr>
            <a:r>
              <a:rPr lang="en-US" altLang="zh-TW" dirty="0"/>
              <a:t>Use </a:t>
            </a:r>
            <a:r>
              <a:rPr lang="en-US" altLang="zh-TW" b="1" dirty="0" err="1"/>
              <a:t>softmax</a:t>
            </a:r>
            <a:r>
              <a:rPr lang="en-US" altLang="zh-TW" dirty="0"/>
              <a:t> as output layer activation function for multi-output classification</a:t>
            </a:r>
            <a:endParaRPr lang="zh-TW" altLang="en-US" dirty="0"/>
          </a:p>
          <a:p>
            <a:pPr marL="643462" indent="-457200">
              <a:buFont typeface="+mj-lt"/>
              <a:buAutoNum type="arabicPeriod" startAt="2"/>
            </a:pP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F8977B-08EB-4CB2-97B2-CF21B557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4052967"/>
            <a:ext cx="9993120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5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9BCCC-7050-4C67-A8CC-E91E0BD2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Model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E27AF8-10E1-4336-A559-A66DBB7A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2" y="2212367"/>
            <a:ext cx="9558181" cy="3681200"/>
          </a:xfrm>
        </p:spPr>
        <p:txBody>
          <a:bodyPr/>
          <a:lstStyle/>
          <a:p>
            <a:pPr marL="643462" indent="-457200">
              <a:buFont typeface="+mj-lt"/>
              <a:buAutoNum type="arabicPeriod" startAt="4"/>
            </a:pPr>
            <a:r>
              <a:rPr lang="en-US" altLang="zh-TW" dirty="0"/>
              <a:t>Because we use </a:t>
            </a:r>
            <a:r>
              <a:rPr lang="en-US" altLang="zh-TW" dirty="0" err="1"/>
              <a:t>softmax</a:t>
            </a:r>
            <a:r>
              <a:rPr lang="en-US" altLang="zh-TW" dirty="0"/>
              <a:t> as output layer, so use </a:t>
            </a:r>
            <a:r>
              <a:rPr lang="en-US" altLang="zh-TW" b="1" dirty="0" err="1"/>
              <a:t>categorical_crossentropy</a:t>
            </a:r>
            <a:r>
              <a:rPr lang="en-US" altLang="zh-TW" b="1" dirty="0"/>
              <a:t> </a:t>
            </a:r>
            <a:r>
              <a:rPr lang="en-US" altLang="zh-TW" dirty="0"/>
              <a:t>as loss function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491108-307F-4071-983F-FE7907A7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3841519"/>
            <a:ext cx="10183646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9BCCC-7050-4C67-A8CC-E91E0BD2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Model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E27AF8-10E1-4336-A559-A66DBB7A4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262" indent="0">
              <a:buNone/>
            </a:pPr>
            <a:r>
              <a:rPr lang="en-US" altLang="zh-TW" dirty="0"/>
              <a:t>Result should be like this: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826952-A210-4FF5-87AA-FB82843B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4796518"/>
            <a:ext cx="99726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3331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270</TotalTime>
  <Words>210</Words>
  <Application>Microsoft Macintosh PowerPoint</Application>
  <PresentationFormat>寬螢幕</PresentationFormat>
  <Paragraphs>33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12</vt:i4>
      </vt:variant>
    </vt:vector>
  </HeadingPairs>
  <TitlesOfParts>
    <vt:vector size="20" baseType="lpstr">
      <vt:lpstr>Proxima Nova</vt:lpstr>
      <vt:lpstr>Proxima Nova Semibold</vt:lpstr>
      <vt:lpstr>Arial</vt:lpstr>
      <vt:lpstr>Montserrat</vt:lpstr>
      <vt:lpstr>Montserrat ExtraBold</vt:lpstr>
      <vt:lpstr>Montserrat Medium</vt:lpstr>
      <vt:lpstr>Futuristic Background by Slidesgo</vt:lpstr>
      <vt:lpstr>Slidesgo Final Pages</vt:lpstr>
      <vt:lpstr>Computer Vision Final Project- Captcha Recognition</vt:lpstr>
      <vt:lpstr>1. Motivation</vt:lpstr>
      <vt:lpstr>2. Goal</vt:lpstr>
      <vt:lpstr>3. Dataset</vt:lpstr>
      <vt:lpstr>3. Dataset</vt:lpstr>
      <vt:lpstr>4. Model</vt:lpstr>
      <vt:lpstr>4. Model</vt:lpstr>
      <vt:lpstr>4. Model</vt:lpstr>
      <vt:lpstr>4. Model</vt:lpstr>
      <vt:lpstr>5. Result</vt:lpstr>
      <vt:lpstr>5. Result</vt:lpstr>
      <vt:lpstr>6. 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Mikai Yen</dc:creator>
  <cp:lastModifiedBy>Microsoft Office User</cp:lastModifiedBy>
  <cp:revision>13</cp:revision>
  <dcterms:created xsi:type="dcterms:W3CDTF">2022-12-19T09:53:42Z</dcterms:created>
  <dcterms:modified xsi:type="dcterms:W3CDTF">2022-12-20T07:01:16Z</dcterms:modified>
</cp:coreProperties>
</file>